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</p:sldIdLst>
  <p:sldSz cy="5143500" cx="9144000"/>
  <p:notesSz cx="6858000" cy="9144000"/>
  <p:embeddedFontLst>
    <p:embeddedFont>
      <p:font typeface="Nunito"/>
      <p:regular r:id="rId24"/>
      <p:bold r:id="rId25"/>
      <p:italic r:id="rId26"/>
      <p:boldItalic r:id="rId2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font" Target="fonts/Nunito-regular.fntdata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Nunito-italic.fntdata"/><Relationship Id="rId25" Type="http://schemas.openxmlformats.org/officeDocument/2006/relationships/font" Target="fonts/Nunito-bold.fntdata"/><Relationship Id="rId27" Type="http://schemas.openxmlformats.org/officeDocument/2006/relationships/font" Target="fonts/Nunito-bold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jpg>
</file>

<file path=ppt/media/image2.png>
</file>

<file path=ppt/media/image3.jpg>
</file>

<file path=ppt/media/image4.jpg>
</file>

<file path=ppt/media/image5.jpg>
</file>

<file path=ppt/media/image6.jpg>
</file>

<file path=ppt/media/image7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g51d2114eaf_0_19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1" name="Google Shape;181;g51d2114eaf_0_19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g51d2114eaf_0_1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" name="Google Shape;187;g51d2114eaf_0_1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g51d2114eaf_0_20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4" name="Google Shape;194;g51d2114eaf_0_20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g51d2114eaf_0_1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0" name="Google Shape;200;g51d2114eaf_0_1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g51d2114eaf_0_1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7" name="Google Shape;207;g51d2114eaf_0_1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g51d2114eaf_0_2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4" name="Google Shape;214;g51d2114eaf_0_2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g51d2114eaf_0_2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0" name="Google Shape;220;g51d2114eaf_0_2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51d2114eaf_0_17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51d2114eaf_0_1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51d2114eaf_0_18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Google Shape;232;g51d2114eaf_0_18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51d2114eaf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" name="Google Shape;131;g51d2114eaf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51d2114eaf_0_1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51d2114eaf_0_1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51d2114eaf_0_1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Google Shape;144;g51d2114eaf_0_1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51d2114eaf_0_1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Google Shape;150;g51d2114eaf_0_1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51d2114eaf_0_1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Google Shape;156;g51d2114eaf_0_1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51d2114eaf_0_1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" name="Google Shape;161;g51d2114eaf_0_1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51d2114eaf_0_18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Google Shape;168;g51d2114eaf_0_18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g51d2114eaf_0_1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" name="Google Shape;174;g51d2114eaf_0_1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bg>
      <p:bgPr>
        <a:solidFill>
          <a:schemeClr val="accent6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/>
          <p:nvPr/>
        </p:nvSpPr>
        <p:spPr>
          <a:xfrm rot="10800000">
            <a:off x="5058905" y="0"/>
            <a:ext cx="4085100" cy="20526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" name="Google Shape;13;p2"/>
          <p:cNvSpPr/>
          <p:nvPr/>
        </p:nvSpPr>
        <p:spPr>
          <a:xfrm>
            <a:off x="20327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" name="Google Shape;14;p2"/>
          <p:cNvGrpSpPr/>
          <p:nvPr/>
        </p:nvGrpSpPr>
        <p:grpSpPr>
          <a:xfrm>
            <a:off x="255200" y="592"/>
            <a:ext cx="2250363" cy="1044300"/>
            <a:chOff x="255200" y="592"/>
            <a:chExt cx="2250363" cy="1044300"/>
          </a:xfrm>
        </p:grpSpPr>
        <p:sp>
          <p:nvSpPr>
            <p:cNvPr id="15" name="Google Shape;15;p2"/>
            <p:cNvSpPr/>
            <p:nvPr/>
          </p:nvSpPr>
          <p:spPr>
            <a:xfrm>
              <a:off x="764063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509632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255200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" name="Google Shape;18;p2"/>
          <p:cNvGrpSpPr/>
          <p:nvPr/>
        </p:nvGrpSpPr>
        <p:grpSpPr>
          <a:xfrm>
            <a:off x="905395" y="592"/>
            <a:ext cx="2250363" cy="1044300"/>
            <a:chOff x="905395" y="592"/>
            <a:chExt cx="2250363" cy="1044300"/>
          </a:xfrm>
        </p:grpSpPr>
        <p:sp>
          <p:nvSpPr>
            <p:cNvPr id="19" name="Google Shape;19;p2"/>
            <p:cNvSpPr/>
            <p:nvPr/>
          </p:nvSpPr>
          <p:spPr>
            <a:xfrm>
              <a:off x="1414258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1159826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905395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" name="Google Shape;22;p2"/>
          <p:cNvGrpSpPr/>
          <p:nvPr/>
        </p:nvGrpSpPr>
        <p:grpSpPr>
          <a:xfrm>
            <a:off x="7057468" y="5088"/>
            <a:ext cx="1851282" cy="752108"/>
            <a:chOff x="6917201" y="0"/>
            <a:chExt cx="2227777" cy="863400"/>
          </a:xfrm>
        </p:grpSpPr>
        <p:sp>
          <p:nvSpPr>
            <p:cNvPr id="23" name="Google Shape;23;p2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6" name="Google Shape;26;p2"/>
          <p:cNvGrpSpPr/>
          <p:nvPr/>
        </p:nvGrpSpPr>
        <p:grpSpPr>
          <a:xfrm>
            <a:off x="6553032" y="4217852"/>
            <a:ext cx="2389068" cy="925737"/>
            <a:chOff x="6917201" y="0"/>
            <a:chExt cx="2227777" cy="863400"/>
          </a:xfrm>
        </p:grpSpPr>
        <p:sp>
          <p:nvSpPr>
            <p:cNvPr id="27" name="Google Shape;27;p2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0" name="Google Shape;30;p2"/>
          <p:cNvGrpSpPr/>
          <p:nvPr/>
        </p:nvGrpSpPr>
        <p:grpSpPr>
          <a:xfrm>
            <a:off x="199149" y="4055652"/>
            <a:ext cx="2795414" cy="1083308"/>
            <a:chOff x="6917201" y="0"/>
            <a:chExt cx="2227777" cy="863400"/>
          </a:xfrm>
        </p:grpSpPr>
        <p:sp>
          <p:nvSpPr>
            <p:cNvPr id="31" name="Google Shape;31;p2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4" name="Google Shape;34;p2"/>
          <p:cNvSpPr txBox="1"/>
          <p:nvPr>
            <p:ph type="ctrTitle"/>
          </p:nvPr>
        </p:nvSpPr>
        <p:spPr>
          <a:xfrm>
            <a:off x="1858703" y="1822833"/>
            <a:ext cx="5361300" cy="144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9pPr>
          </a:lstStyle>
          <a:p/>
        </p:txBody>
      </p:sp>
      <p:sp>
        <p:nvSpPr>
          <p:cNvPr id="35" name="Google Shape;35;p2"/>
          <p:cNvSpPr txBox="1"/>
          <p:nvPr>
            <p:ph idx="1" type="subTitle"/>
          </p:nvPr>
        </p:nvSpPr>
        <p:spPr>
          <a:xfrm>
            <a:off x="1858700" y="3413158"/>
            <a:ext cx="5361300" cy="52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6" name="Google Shape;36;p2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bg>
      <p:bgPr>
        <a:solidFill>
          <a:schemeClr val="accent3"/>
        </a:solidFill>
      </p:bgPr>
    </p:bg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1"/>
          <p:cNvSpPr/>
          <p:nvPr/>
        </p:nvSpPr>
        <p:spPr>
          <a:xfrm flipH="1">
            <a:off x="5569200" y="2834075"/>
            <a:ext cx="3574800" cy="2309400"/>
          </a:xfrm>
          <a:prstGeom prst="rtTriangl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1" name="Google Shape;111;p11"/>
          <p:cNvGrpSpPr/>
          <p:nvPr/>
        </p:nvGrpSpPr>
        <p:grpSpPr>
          <a:xfrm>
            <a:off x="5959222" y="4119576"/>
            <a:ext cx="2520952" cy="1024165"/>
            <a:chOff x="6917201" y="0"/>
            <a:chExt cx="2227777" cy="863400"/>
          </a:xfrm>
        </p:grpSpPr>
        <p:sp>
          <p:nvSpPr>
            <p:cNvPr id="112" name="Google Shape;112;p11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" name="Google Shape;113;p11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11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" name="Google Shape;115;p11"/>
          <p:cNvGrpSpPr/>
          <p:nvPr/>
        </p:nvGrpSpPr>
        <p:grpSpPr>
          <a:xfrm>
            <a:off x="199149" y="2"/>
            <a:ext cx="2795414" cy="1083308"/>
            <a:chOff x="6917201" y="0"/>
            <a:chExt cx="2227777" cy="863400"/>
          </a:xfrm>
        </p:grpSpPr>
        <p:sp>
          <p:nvSpPr>
            <p:cNvPr id="116" name="Google Shape;116;p11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11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11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9" name="Google Shape;119;p11"/>
          <p:cNvSpPr txBox="1"/>
          <p:nvPr>
            <p:ph hasCustomPrompt="1" type="title"/>
          </p:nvPr>
        </p:nvSpPr>
        <p:spPr>
          <a:xfrm>
            <a:off x="1385850" y="1383850"/>
            <a:ext cx="6372300" cy="137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20" name="Google Shape;120;p11"/>
          <p:cNvSpPr txBox="1"/>
          <p:nvPr>
            <p:ph idx="1" type="body"/>
          </p:nvPr>
        </p:nvSpPr>
        <p:spPr>
          <a:xfrm>
            <a:off x="1385850" y="2863850"/>
            <a:ext cx="6372300" cy="64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algn="ctr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algn="ctr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algn="ctr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algn="ctr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algn="ctr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algn="ctr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algn="ctr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algn="ctr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algn="ctr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21" name="Google Shape;121;p11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12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bg>
      <p:bgPr>
        <a:solidFill>
          <a:schemeClr val="accent3"/>
        </a:solidFill>
      </p:bgPr>
    </p:bg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3"/>
          <p:cNvSpPr/>
          <p:nvPr/>
        </p:nvSpPr>
        <p:spPr>
          <a:xfrm flipH="1">
            <a:off x="4757100" y="2309400"/>
            <a:ext cx="4386900" cy="2834100"/>
          </a:xfrm>
          <a:prstGeom prst="rtTriangl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9" name="Google Shape;39;p3"/>
          <p:cNvGrpSpPr/>
          <p:nvPr/>
        </p:nvGrpSpPr>
        <p:grpSpPr>
          <a:xfrm>
            <a:off x="5594191" y="3961115"/>
            <a:ext cx="2910145" cy="1182340"/>
            <a:chOff x="6917201" y="0"/>
            <a:chExt cx="2227777" cy="863400"/>
          </a:xfrm>
        </p:grpSpPr>
        <p:sp>
          <p:nvSpPr>
            <p:cNvPr id="40" name="Google Shape;40;p3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" name="Google Shape;41;p3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" name="Google Shape;42;p3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3" name="Google Shape;43;p3"/>
          <p:cNvGrpSpPr/>
          <p:nvPr/>
        </p:nvGrpSpPr>
        <p:grpSpPr>
          <a:xfrm>
            <a:off x="199149" y="2"/>
            <a:ext cx="2795414" cy="1083308"/>
            <a:chOff x="6917201" y="0"/>
            <a:chExt cx="2227777" cy="863400"/>
          </a:xfrm>
        </p:grpSpPr>
        <p:sp>
          <p:nvSpPr>
            <p:cNvPr id="44" name="Google Shape;44;p3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" name="Google Shape;45;p3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3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7" name="Google Shape;47;p3"/>
          <p:cNvSpPr txBox="1"/>
          <p:nvPr>
            <p:ph type="title"/>
          </p:nvPr>
        </p:nvSpPr>
        <p:spPr>
          <a:xfrm>
            <a:off x="1888684" y="1746100"/>
            <a:ext cx="5377500" cy="164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8" name="Google Shape;48;p3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bg>
      <p:bgPr>
        <a:solidFill>
          <a:schemeClr val="dk2"/>
        </a:solidFill>
      </p:bgPr>
    </p:bg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4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" name="Google Shape;51;p4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" name="Google Shape;52;p4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" name="Google Shape;53;p4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54" name="Google Shape;54;p4"/>
          <p:cNvSpPr txBox="1"/>
          <p:nvPr>
            <p:ph idx="1" type="body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5" name="Google Shape;55;p4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bg>
      <p:bgPr>
        <a:solidFill>
          <a:schemeClr val="dk2"/>
        </a:solidFill>
      </p:bgPr>
    </p:bg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5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" name="Google Shape;58;p5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" name="Google Shape;59;p5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" name="Google Shape;60;p5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61" name="Google Shape;61;p5"/>
          <p:cNvSpPr txBox="1"/>
          <p:nvPr>
            <p:ph idx="1" type="body"/>
          </p:nvPr>
        </p:nvSpPr>
        <p:spPr>
          <a:xfrm>
            <a:off x="819150" y="1990725"/>
            <a:ext cx="36861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2" name="Google Shape;62;p5"/>
          <p:cNvSpPr txBox="1"/>
          <p:nvPr>
            <p:ph idx="2" type="body"/>
          </p:nvPr>
        </p:nvSpPr>
        <p:spPr>
          <a:xfrm>
            <a:off x="4638675" y="1990725"/>
            <a:ext cx="36861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3" name="Google Shape;63;p5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bg>
      <p:bgPr>
        <a:solidFill>
          <a:schemeClr val="dk2"/>
        </a:solidFill>
      </p:bgPr>
    </p:bg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6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" name="Google Shape;66;p6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6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6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69" name="Google Shape;69;p6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bg>
      <p:bgPr>
        <a:solidFill>
          <a:schemeClr val="accent3"/>
        </a:solidFill>
      </p:bgPr>
    </p:bg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7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" name="Google Shape;72;p7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" name="Google Shape;73;p7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" name="Google Shape;74;p7"/>
          <p:cNvSpPr txBox="1"/>
          <p:nvPr>
            <p:ph type="title"/>
          </p:nvPr>
        </p:nvSpPr>
        <p:spPr>
          <a:xfrm>
            <a:off x="819150" y="845600"/>
            <a:ext cx="3709200" cy="138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75" name="Google Shape;75;p7"/>
          <p:cNvSpPr txBox="1"/>
          <p:nvPr>
            <p:ph idx="1" type="body"/>
          </p:nvPr>
        </p:nvSpPr>
        <p:spPr>
          <a:xfrm>
            <a:off x="830700" y="2319050"/>
            <a:ext cx="3709200" cy="211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76" name="Google Shape;76;p7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bg>
      <p:bgPr>
        <a:solidFill>
          <a:schemeClr val="accent1"/>
        </a:solidFill>
      </p:bgPr>
    </p:bg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8"/>
          <p:cNvSpPr/>
          <p:nvPr/>
        </p:nvSpPr>
        <p:spPr>
          <a:xfrm>
            <a:off x="0" y="2823144"/>
            <a:ext cx="7369200" cy="2316900"/>
          </a:xfrm>
          <a:prstGeom prst="rtTriangle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8"/>
          <p:cNvSpPr/>
          <p:nvPr/>
        </p:nvSpPr>
        <p:spPr>
          <a:xfrm flipH="1">
            <a:off x="3583210" y="1554113"/>
            <a:ext cx="5560500" cy="35895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0" name="Google Shape;80;p8"/>
          <p:cNvGrpSpPr/>
          <p:nvPr/>
        </p:nvGrpSpPr>
        <p:grpSpPr>
          <a:xfrm>
            <a:off x="255991" y="-118"/>
            <a:ext cx="2251347" cy="1043408"/>
            <a:chOff x="3961956" y="4383950"/>
            <a:chExt cx="1160548" cy="548700"/>
          </a:xfrm>
        </p:grpSpPr>
        <p:sp>
          <p:nvSpPr>
            <p:cNvPr id="81" name="Google Shape;81;p8"/>
            <p:cNvSpPr/>
            <p:nvPr/>
          </p:nvSpPr>
          <p:spPr>
            <a:xfrm>
              <a:off x="4224904" y="4383950"/>
              <a:ext cx="897600" cy="5487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Google Shape;82;p8"/>
            <p:cNvSpPr/>
            <p:nvPr/>
          </p:nvSpPr>
          <p:spPr>
            <a:xfrm>
              <a:off x="4093430" y="4383950"/>
              <a:ext cx="897600" cy="5487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" name="Google Shape;83;p8"/>
            <p:cNvSpPr/>
            <p:nvPr/>
          </p:nvSpPr>
          <p:spPr>
            <a:xfrm>
              <a:off x="3961956" y="4383950"/>
              <a:ext cx="897600" cy="5487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4" name="Google Shape;84;p8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5" name="Google Shape;85;p8"/>
          <p:cNvGrpSpPr/>
          <p:nvPr/>
        </p:nvGrpSpPr>
        <p:grpSpPr>
          <a:xfrm>
            <a:off x="34934" y="4522125"/>
            <a:ext cx="1593306" cy="617072"/>
            <a:chOff x="6917201" y="0"/>
            <a:chExt cx="2227777" cy="863400"/>
          </a:xfrm>
        </p:grpSpPr>
        <p:sp>
          <p:nvSpPr>
            <p:cNvPr id="86" name="Google Shape;86;p8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8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Google Shape;88;p8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9" name="Google Shape;89;p8"/>
          <p:cNvGrpSpPr/>
          <p:nvPr/>
        </p:nvGrpSpPr>
        <p:grpSpPr>
          <a:xfrm>
            <a:off x="5886353" y="1243"/>
            <a:ext cx="3257455" cy="1261514"/>
            <a:chOff x="6917201" y="0"/>
            <a:chExt cx="2227777" cy="863400"/>
          </a:xfrm>
        </p:grpSpPr>
        <p:sp>
          <p:nvSpPr>
            <p:cNvPr id="90" name="Google Shape;90;p8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" name="Google Shape;91;p8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" name="Google Shape;92;p8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3" name="Google Shape;93;p8"/>
          <p:cNvSpPr txBox="1"/>
          <p:nvPr>
            <p:ph type="title"/>
          </p:nvPr>
        </p:nvSpPr>
        <p:spPr>
          <a:xfrm>
            <a:off x="1393929" y="1301146"/>
            <a:ext cx="6366900" cy="2539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2pPr>
            <a:lvl3pPr lvl="2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3pPr>
            <a:lvl4pPr lvl="3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4pPr>
            <a:lvl5pPr lvl="4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5pPr>
            <a:lvl6pPr lvl="5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6pPr>
            <a:lvl7pPr lvl="6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7pPr>
            <a:lvl8pPr lvl="7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8pPr>
            <a:lvl9pPr lvl="8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9pPr>
          </a:lstStyle>
          <a:p/>
        </p:txBody>
      </p:sp>
      <p:sp>
        <p:nvSpPr>
          <p:cNvPr id="94" name="Google Shape;94;p8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bg>
      <p:bgPr>
        <a:solidFill>
          <a:schemeClr val="dk2"/>
        </a:solidFill>
      </p:bgPr>
    </p:bg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9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" name="Google Shape;97;p9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" name="Google Shape;98;p9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" name="Google Shape;99;p9"/>
          <p:cNvSpPr txBox="1"/>
          <p:nvPr>
            <p:ph type="title"/>
          </p:nvPr>
        </p:nvSpPr>
        <p:spPr>
          <a:xfrm>
            <a:off x="819150" y="845600"/>
            <a:ext cx="6424200" cy="70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100" name="Google Shape;100;p9"/>
          <p:cNvSpPr txBox="1"/>
          <p:nvPr>
            <p:ph idx="1" type="subTitle"/>
          </p:nvPr>
        </p:nvSpPr>
        <p:spPr>
          <a:xfrm>
            <a:off x="819150" y="1550700"/>
            <a:ext cx="58599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01" name="Google Shape;101;p9"/>
          <p:cNvSpPr txBox="1"/>
          <p:nvPr>
            <p:ph idx="2" type="body"/>
          </p:nvPr>
        </p:nvSpPr>
        <p:spPr>
          <a:xfrm>
            <a:off x="819150" y="2467050"/>
            <a:ext cx="5859900" cy="209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02" name="Google Shape;102;p9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bg>
      <p:bgPr>
        <a:solidFill>
          <a:schemeClr val="accent1"/>
        </a:solidFill>
      </p:bgPr>
    </p:bg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0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10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10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" name="Google Shape;107;p10"/>
          <p:cNvSpPr txBox="1"/>
          <p:nvPr>
            <p:ph idx="1" type="body"/>
          </p:nvPr>
        </p:nvSpPr>
        <p:spPr>
          <a:xfrm>
            <a:off x="328025" y="4163500"/>
            <a:ext cx="7415100" cy="605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08" name="Google Shape;108;p10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hift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39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Calibri"/>
              <a:buChar char="●"/>
              <a:defRPr sz="13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■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●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■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●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Font typeface="Calibri"/>
              <a:buChar char="■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5.jp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.jp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4.jp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3.jp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6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7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13"/>
          <p:cNvSpPr/>
          <p:nvPr/>
        </p:nvSpPr>
        <p:spPr>
          <a:xfrm>
            <a:off x="1101905" y="1962113"/>
            <a:ext cx="6940170" cy="1219265"/>
          </a:xfrm>
          <a:prstGeom prst="rect">
            <a:avLst/>
          </a:prstGeom>
        </p:spPr>
        <p:txBody>
          <a:bodyPr>
            <a:prstTxWarp prst="textPlain"/>
          </a:bodyPr>
          <a:lstStyle/>
          <a:p>
            <a:pPr lvl="0" algn="ctr"/>
            <a:r>
              <a:rPr b="0" i="0">
                <a:ln cap="flat" cmpd="sng" w="9525">
                  <a:solidFill>
                    <a:schemeClr val="dk2"/>
                  </a:solidFill>
                  <a:prstDash val="solid"/>
                  <a:round/>
                  <a:headEnd len="sm" w="sm" type="none"/>
                  <a:tailEnd len="sm" w="sm" type="none"/>
                </a:ln>
                <a:solidFill>
                  <a:schemeClr val="lt2"/>
                </a:solidFill>
                <a:latin typeface="Arial"/>
              </a:rPr>
              <a:t>IOT based</a:t>
            </a:r>
            <a:br>
              <a:rPr b="0" i="0">
                <a:ln cap="flat" cmpd="sng" w="9525">
                  <a:solidFill>
                    <a:schemeClr val="dk2"/>
                  </a:solidFill>
                  <a:prstDash val="solid"/>
                  <a:round/>
                  <a:headEnd len="sm" w="sm" type="none"/>
                  <a:tailEnd len="sm" w="sm" type="none"/>
                </a:ln>
                <a:solidFill>
                  <a:schemeClr val="lt2"/>
                </a:solidFill>
                <a:latin typeface="Arial"/>
              </a:rPr>
            </a:br>
            <a:r>
              <a:rPr b="0" i="0">
                <a:ln cap="flat" cmpd="sng" w="9525">
                  <a:solidFill>
                    <a:schemeClr val="dk2"/>
                  </a:solidFill>
                  <a:prstDash val="solid"/>
                  <a:round/>
                  <a:headEnd len="sm" w="sm" type="none"/>
                  <a:tailEnd len="sm" w="sm" type="none"/>
                </a:ln>
                <a:solidFill>
                  <a:schemeClr val="lt2"/>
                </a:solidFill>
                <a:latin typeface="Arial"/>
              </a:rPr>
              <a:t>Automatic Irrigation System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22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/>
              <a:t>DHT11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4" name="Google Shape;184;p22"/>
          <p:cNvSpPr txBox="1"/>
          <p:nvPr>
            <p:ph idx="1" type="body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800"/>
              <a:t>It is a temperature and humidity sensor module which is capable of outputting digital data. More precise successor is available in the market in the name dht22</a:t>
            </a:r>
            <a:endParaRPr sz="180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23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Soil moisture sensor</a:t>
            </a:r>
            <a:endParaRPr/>
          </a:p>
        </p:txBody>
      </p:sp>
      <p:sp>
        <p:nvSpPr>
          <p:cNvPr id="190" name="Google Shape;190;p23"/>
          <p:cNvSpPr txBox="1"/>
          <p:nvPr>
            <p:ph idx="1" type="body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91" name="Google Shape;191;p23"/>
          <p:cNvPicPr preferRelativeResize="0"/>
          <p:nvPr/>
        </p:nvPicPr>
        <p:blipFill rotWithShape="1">
          <a:blip r:embed="rId3">
            <a:alphaModFix/>
          </a:blip>
          <a:srcRect b="13659" l="18752" r="0" t="0"/>
          <a:stretch/>
        </p:blipFill>
        <p:spPr>
          <a:xfrm rot="5400000">
            <a:off x="3010025" y="1900750"/>
            <a:ext cx="2871525" cy="30514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24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/>
              <a:t>Soil moisture sensor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7" name="Google Shape;197;p24"/>
          <p:cNvSpPr txBox="1"/>
          <p:nvPr>
            <p:ph idx="1" type="body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It basically consists of two metal plates separated by a distance. VCC is applied to one of the plates and reading is taken in analog form from the other.</a:t>
            </a:r>
            <a:endParaRPr sz="18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1800"/>
              <a:t>The principle of working is that the moist soil has varying levels of conductivity depending on the water content. </a:t>
            </a:r>
            <a:endParaRPr sz="180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25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LED</a:t>
            </a:r>
            <a:endParaRPr/>
          </a:p>
        </p:txBody>
      </p:sp>
      <p:sp>
        <p:nvSpPr>
          <p:cNvPr id="203" name="Google Shape;203;p25"/>
          <p:cNvSpPr txBox="1"/>
          <p:nvPr>
            <p:ph idx="1" type="body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204" name="Google Shape;204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26203" y="1201850"/>
            <a:ext cx="4729172" cy="31527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26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Relay</a:t>
            </a:r>
            <a:endParaRPr/>
          </a:p>
        </p:txBody>
      </p:sp>
      <p:sp>
        <p:nvSpPr>
          <p:cNvPr id="210" name="Google Shape;210;p26"/>
          <p:cNvSpPr txBox="1"/>
          <p:nvPr>
            <p:ph idx="1" type="body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211" name="Google Shape;211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43000" y="1049275"/>
            <a:ext cx="5084176" cy="33894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27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Relay</a:t>
            </a:r>
            <a:endParaRPr/>
          </a:p>
        </p:txBody>
      </p:sp>
      <p:sp>
        <p:nvSpPr>
          <p:cNvPr id="217" name="Google Shape;217;p27"/>
          <p:cNvSpPr txBox="1"/>
          <p:nvPr>
            <p:ph idx="1" type="body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800"/>
              <a:t>Relay can be used to switch on or off an motor or a solenoid valve which </a:t>
            </a:r>
            <a:r>
              <a:rPr lang="en" sz="1800"/>
              <a:t>controls</a:t>
            </a:r>
            <a:r>
              <a:rPr lang="en" sz="1800"/>
              <a:t> the water flow.</a:t>
            </a:r>
            <a:endParaRPr sz="180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28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IOT Dashboard- Thinger.IO</a:t>
            </a:r>
            <a:endParaRPr/>
          </a:p>
        </p:txBody>
      </p:sp>
      <p:sp>
        <p:nvSpPr>
          <p:cNvPr id="223" name="Google Shape;223;p28"/>
          <p:cNvSpPr txBox="1"/>
          <p:nvPr>
            <p:ph idx="1" type="body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800"/>
              <a:t>Thinger.IO is an open source IOT platform to which devices can connect using internet. It provides an interface for different nodes to communicate in a network</a:t>
            </a:r>
            <a:endParaRPr sz="180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29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Working</a:t>
            </a:r>
            <a:endParaRPr/>
          </a:p>
        </p:txBody>
      </p:sp>
      <p:sp>
        <p:nvSpPr>
          <p:cNvPr id="229" name="Google Shape;229;p29"/>
          <p:cNvSpPr txBox="1"/>
          <p:nvPr>
            <p:ph idx="1" type="body"/>
          </p:nvPr>
        </p:nvSpPr>
        <p:spPr>
          <a:xfrm>
            <a:off x="819150" y="1438525"/>
            <a:ext cx="7505700" cy="301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The project uses nodeMCU to control the motor. The nodeMCU is programmed using the Arduino IDE software.</a:t>
            </a:r>
            <a:endParaRPr sz="18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800"/>
              <a:t>The moisture sensor senses the level of moisture in the soil and sends the signal to the IOT dashboard if watering is required.</a:t>
            </a:r>
            <a:endParaRPr sz="18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800"/>
              <a:t>The motor or water pump supplies water to the plants until the desired water level is reached which is preset using the threshold slider.</a:t>
            </a:r>
            <a:endParaRPr sz="18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1800"/>
              <a:t>Additional components like lights can be controlled using the IOT dashboard.</a:t>
            </a:r>
            <a:endParaRPr sz="1800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30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5" name="Google Shape;235;p30"/>
          <p:cNvSpPr txBox="1"/>
          <p:nvPr>
            <p:ph idx="1" type="body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14"/>
          <p:cNvSpPr txBox="1"/>
          <p:nvPr>
            <p:ph idx="1" type="body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34" name="Google Shape;134;p14"/>
          <p:cNvPicPr preferRelativeResize="0"/>
          <p:nvPr/>
        </p:nvPicPr>
        <p:blipFill rotWithShape="1">
          <a:blip r:embed="rId3">
            <a:alphaModFix/>
          </a:blip>
          <a:srcRect b="0" l="0" r="31124" t="0"/>
          <a:stretch/>
        </p:blipFill>
        <p:spPr>
          <a:xfrm>
            <a:off x="361150" y="385350"/>
            <a:ext cx="4043576" cy="4403274"/>
          </a:xfrm>
          <a:prstGeom prst="rect">
            <a:avLst/>
          </a:prstGeom>
          <a:noFill/>
          <a:ln>
            <a:noFill/>
          </a:ln>
        </p:spPr>
      </p:pic>
      <p:sp>
        <p:nvSpPr>
          <p:cNvPr id="135" name="Google Shape;135;p14"/>
          <p:cNvSpPr txBox="1"/>
          <p:nvPr>
            <p:ph type="title"/>
          </p:nvPr>
        </p:nvSpPr>
        <p:spPr>
          <a:xfrm>
            <a:off x="4572000" y="1751650"/>
            <a:ext cx="7505700" cy="404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Irrigation is the artificial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application of water to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soil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5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Problem statement</a:t>
            </a:r>
            <a:endParaRPr/>
          </a:p>
        </p:txBody>
      </p:sp>
      <p:sp>
        <p:nvSpPr>
          <p:cNvPr id="141" name="Google Shape;141;p15"/>
          <p:cNvSpPr txBox="1"/>
          <p:nvPr>
            <p:ph idx="1" type="body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/>
              <a:t>Knowing when and how much to water is 2 important aspects of irrigation.</a:t>
            </a:r>
            <a:endParaRPr sz="19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 sz="1900"/>
              <a:t>A system to automate irrigation process is needed</a:t>
            </a:r>
            <a:endParaRPr sz="19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16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Objective</a:t>
            </a:r>
            <a:endParaRPr/>
          </a:p>
        </p:txBody>
      </p:sp>
      <p:sp>
        <p:nvSpPr>
          <p:cNvPr id="147" name="Google Shape;147;p16"/>
          <p:cNvSpPr txBox="1"/>
          <p:nvPr>
            <p:ph idx="1" type="body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Minimize manual intervention of the farmer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Prevent excess wastage of water and electricity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Optimize the yield</a:t>
            </a:r>
            <a:endParaRPr sz="1800"/>
          </a:p>
          <a:p>
            <a:pPr indent="0" lvl="0" marL="4572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8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17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Solution	</a:t>
            </a:r>
            <a:endParaRPr/>
          </a:p>
        </p:txBody>
      </p:sp>
      <p:sp>
        <p:nvSpPr>
          <p:cNvPr id="153" name="Google Shape;153;p17"/>
          <p:cNvSpPr txBox="1"/>
          <p:nvPr>
            <p:ph idx="1" type="body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800"/>
              <a:t>A wifi based automation system which can be extended by adding modules as the farm expands</a:t>
            </a:r>
            <a:endParaRPr sz="18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18"/>
          <p:cNvSpPr txBox="1"/>
          <p:nvPr>
            <p:ph type="title"/>
          </p:nvPr>
        </p:nvSpPr>
        <p:spPr>
          <a:xfrm>
            <a:off x="2268825" y="209445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/>
              <a:t>Components required</a:t>
            </a:r>
            <a:endParaRPr sz="360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19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NodeMCU</a:t>
            </a:r>
            <a:endParaRPr/>
          </a:p>
        </p:txBody>
      </p:sp>
      <p:sp>
        <p:nvSpPr>
          <p:cNvPr id="164" name="Google Shape;164;p19"/>
          <p:cNvSpPr txBox="1"/>
          <p:nvPr>
            <p:ph idx="1" type="body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65" name="Google Shape;165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97500" y="1435300"/>
            <a:ext cx="5296450" cy="33876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20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NodeMCU	</a:t>
            </a:r>
            <a:endParaRPr/>
          </a:p>
        </p:txBody>
      </p:sp>
      <p:sp>
        <p:nvSpPr>
          <p:cNvPr id="171" name="Google Shape;171;p20"/>
          <p:cNvSpPr txBox="1"/>
          <p:nvPr>
            <p:ph idx="1" type="body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/>
              <a:t>It is a popular wifi module with inbuilt microcontroller made by Espressif. It can be programmed with arduino software and the cost of the device is around rs 500. This makes it a widely used module within electronics enthusiasts. It has</a:t>
            </a:r>
            <a:endParaRPr sz="17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rgbClr val="333333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10 GPIOs</a:t>
            </a:r>
            <a:endParaRPr b="1" sz="1600">
              <a:solidFill>
                <a:srgbClr val="333333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rgbClr val="333333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I2C </a:t>
            </a:r>
            <a:endParaRPr b="1" sz="1600">
              <a:solidFill>
                <a:srgbClr val="333333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rgbClr val="333333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SPI </a:t>
            </a:r>
            <a:endParaRPr b="1" sz="1600">
              <a:solidFill>
                <a:srgbClr val="333333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b="1" lang="en" sz="1600">
                <a:solidFill>
                  <a:srgbClr val="333333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ADC </a:t>
            </a:r>
            <a:endParaRPr b="1" sz="1600">
              <a:solidFill>
                <a:srgbClr val="333333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21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DHT11</a:t>
            </a:r>
            <a:endParaRPr/>
          </a:p>
        </p:txBody>
      </p:sp>
      <p:sp>
        <p:nvSpPr>
          <p:cNvPr id="177" name="Google Shape;177;p21"/>
          <p:cNvSpPr txBox="1"/>
          <p:nvPr>
            <p:ph idx="1" type="body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78" name="Google Shape;178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55525" y="654775"/>
            <a:ext cx="4062724" cy="4062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hift">
  <a:themeElements>
    <a:clrScheme name="Shift">
      <a:dk1>
        <a:srgbClr val="FFFFFF"/>
      </a:dk1>
      <a:lt1>
        <a:srgbClr val="AF7B51"/>
      </a:lt1>
      <a:dk2>
        <a:srgbClr val="233A44"/>
      </a:dk2>
      <a:lt2>
        <a:srgbClr val="D9D9D9"/>
      </a:lt2>
      <a:accent1>
        <a:srgbClr val="00796B"/>
      </a:accent1>
      <a:accent2>
        <a:srgbClr val="D9563F"/>
      </a:accent2>
      <a:accent3>
        <a:srgbClr val="C4A15A"/>
      </a:accent3>
      <a:accent4>
        <a:srgbClr val="14F597"/>
      </a:accent4>
      <a:accent5>
        <a:srgbClr val="3D4594"/>
      </a:accent5>
      <a:accent6>
        <a:srgbClr val="163EF5"/>
      </a:accent6>
      <a:hlink>
        <a:srgbClr val="3D4594"/>
      </a:hlink>
      <a:folHlink>
        <a:srgbClr val="3D459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